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77" r:id="rId10"/>
    <p:sldId id="279" r:id="rId11"/>
    <p:sldId id="266" r:id="rId12"/>
    <p:sldId id="276" r:id="rId13"/>
    <p:sldId id="275" r:id="rId14"/>
    <p:sldId id="278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799263" cy="9929813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F7156-AF2F-4F12-B93F-98FC19EA948B}" type="datetimeFigureOut">
              <a:rPr lang="es-AR" smtClean="0"/>
              <a:t>16/05/2017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31649-FD15-464E-B0CE-6FC4D4AAC03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1039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33EEFD7-9DD8-430E-97F4-FA8C8E74F2FF}" type="datetimeFigureOut">
              <a:rPr lang="es-UY" smtClean="0"/>
              <a:t>16/05/2017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8187D3-953B-49CC-B2EE-510B5B01514B}" type="slidenum">
              <a:rPr lang="es-UY" smtClean="0"/>
              <a:t>‹Nº›</a:t>
            </a:fld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b="1" dirty="0" smtClean="0"/>
              <a:t>EL DILEMA PRESUPUESTAL</a:t>
            </a:r>
            <a:br>
              <a:rPr lang="es-UY" b="1" dirty="0" smtClean="0"/>
            </a:br>
            <a:r>
              <a:rPr lang="es-UY" b="1" dirty="0" smtClean="0"/>
              <a:t>2018  --  2020</a:t>
            </a:r>
            <a:endParaRPr lang="es-UY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UY" b="1" dirty="0" smtClean="0">
                <a:solidFill>
                  <a:schemeClr val="tx1"/>
                </a:solidFill>
              </a:rPr>
              <a:t>Instituto Cuesta Duarte</a:t>
            </a:r>
          </a:p>
          <a:p>
            <a:pPr algn="r"/>
            <a:r>
              <a:rPr lang="es-UY" b="1" dirty="0" smtClean="0">
                <a:solidFill>
                  <a:schemeClr val="tx1"/>
                </a:solidFill>
              </a:rPr>
              <a:t>PIT  --  CNT</a:t>
            </a:r>
            <a:endParaRPr lang="es-UY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0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DILEMA PRESUPUESTAL</a:t>
            </a:r>
            <a:endParaRPr lang="es-AR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99288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4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41682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/>
              <a:t>DILEMA PRESUPUESTAL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242982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UY" dirty="0" smtClean="0"/>
              <a:t>Consideramos que los espacios de redistribución son escasos pero no debemos rechazar esta posibilidad.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UY" dirty="0" smtClean="0"/>
              <a:t>Son escasos porque </a:t>
            </a:r>
            <a:r>
              <a:rPr lang="es-UY" dirty="0"/>
              <a:t>el gasto social los salarios </a:t>
            </a:r>
            <a:r>
              <a:rPr lang="es-UY" dirty="0" smtClean="0"/>
              <a:t>y  la </a:t>
            </a:r>
            <a:r>
              <a:rPr lang="es-UY" dirty="0"/>
              <a:t>inversión pública. </a:t>
            </a:r>
            <a:r>
              <a:rPr lang="es-UY" dirty="0" smtClean="0"/>
              <a:t>no </a:t>
            </a:r>
            <a:r>
              <a:rPr lang="es-UY" dirty="0"/>
              <a:t>puede reducirse pues </a:t>
            </a:r>
            <a:r>
              <a:rPr lang="es-UY" dirty="0" smtClean="0"/>
              <a:t>lo</a:t>
            </a:r>
            <a:r>
              <a:rPr lang="es-UY" dirty="0" smtClean="0"/>
              <a:t> </a:t>
            </a:r>
            <a:r>
              <a:rPr lang="es-UY" dirty="0"/>
              <a:t>que debemos </a:t>
            </a:r>
            <a:r>
              <a:rPr lang="es-UY" dirty="0" smtClean="0"/>
              <a:t>aumentar.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r>
              <a:rPr lang="es-UY" dirty="0" smtClean="0"/>
              <a:t>Por </a:t>
            </a:r>
            <a:r>
              <a:rPr lang="es-UY" dirty="0"/>
              <a:t>otro lado hay una parte del gasto </a:t>
            </a:r>
            <a:r>
              <a:rPr lang="es-UY" dirty="0" smtClean="0"/>
              <a:t>rígido ya </a:t>
            </a:r>
            <a:r>
              <a:rPr lang="es-UY" dirty="0"/>
              <a:t>que integra los gastos financieros y se refiere a las transferencias a la seguridad social, al FONASA, los intereses que se pagan por la deuda pública y subsidios a ciertas </a:t>
            </a:r>
            <a:r>
              <a:rPr lang="es-UY" dirty="0" smtClean="0"/>
              <a:t>actividades sociales. Dichos </a:t>
            </a:r>
            <a:r>
              <a:rPr lang="es-UY" dirty="0"/>
              <a:t>gastos representan el 35% del presupuesto.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Sumados </a:t>
            </a:r>
            <a:r>
              <a:rPr lang="es-UY" dirty="0"/>
              <a:t>los rubros que no deben </a:t>
            </a:r>
            <a:r>
              <a:rPr lang="es-UY" dirty="0" smtClean="0"/>
              <a:t>descender </a:t>
            </a:r>
            <a:r>
              <a:rPr lang="es-UY" dirty="0"/>
              <a:t>y los gastos rígidos llegamos a más del 90% del gasto.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/>
              <a:t>Alternativas al dilema presupuestal</a:t>
            </a:r>
            <a:br>
              <a:rPr lang="es-UY" b="1" dirty="0"/>
            </a:br>
            <a:r>
              <a:rPr lang="es-UY" sz="3600" b="1" dirty="0" smtClean="0"/>
              <a:t>Redistribución de Gastos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3524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UY" dirty="0"/>
              <a:t>De no plantearse de 2018 a 2020 reducir el déficit en un punto del producto los recursos adicionales serían de 500 millones de dólares al final del trienio. Si se tomara una solución intermedia de baja a 3% y no a 2,5% los recursos adicionales serían de 250 millones de dólares.</a:t>
            </a:r>
          </a:p>
          <a:p>
            <a:endParaRPr lang="es-UY" dirty="0" smtClean="0"/>
          </a:p>
          <a:p>
            <a:r>
              <a:rPr lang="es-UY" dirty="0" smtClean="0"/>
              <a:t>La </a:t>
            </a:r>
            <a:r>
              <a:rPr lang="es-UY" dirty="0"/>
              <a:t>cuestión aquí radica en que el déficit se financia con deuda pública que hoy es </a:t>
            </a:r>
            <a:r>
              <a:rPr lang="es-UY" dirty="0" smtClean="0"/>
              <a:t>del orden del 60% </a:t>
            </a:r>
            <a:r>
              <a:rPr lang="es-UY" dirty="0"/>
              <a:t>del PBI y de no reducir el déficit tendría presión al alza. </a:t>
            </a:r>
            <a:endParaRPr lang="es-UY" dirty="0" smtClean="0"/>
          </a:p>
          <a:p>
            <a:endParaRPr lang="es-UY" dirty="0"/>
          </a:p>
          <a:p>
            <a:r>
              <a:rPr lang="es-UY" dirty="0" smtClean="0"/>
              <a:t>En </a:t>
            </a:r>
            <a:r>
              <a:rPr lang="es-UY" dirty="0"/>
              <a:t>principio no consideramos que estemos en una situación cercana a un riesgo de aumento del costo de dicho endeudamiento.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200" b="1" dirty="0"/>
              <a:t/>
            </a:r>
            <a:br>
              <a:rPr lang="es-UY" sz="3200" b="1" dirty="0"/>
            </a:br>
            <a:r>
              <a:rPr lang="es-UY" sz="3200" b="1" dirty="0" smtClean="0"/>
              <a:t>Alternativas al </a:t>
            </a:r>
            <a:r>
              <a:rPr lang="es-UY" sz="3200" b="1" dirty="0"/>
              <a:t>dilema </a:t>
            </a:r>
            <a:r>
              <a:rPr lang="es-UY" sz="3200" b="1" dirty="0" smtClean="0"/>
              <a:t>presupuestal </a:t>
            </a:r>
            <a:br>
              <a:rPr lang="es-UY" sz="3200" b="1" dirty="0" smtClean="0"/>
            </a:br>
            <a:r>
              <a:rPr lang="es-UY" sz="2400" b="1" dirty="0" smtClean="0"/>
              <a:t>No </a:t>
            </a:r>
            <a:r>
              <a:rPr lang="es-UY" sz="2400" b="1" dirty="0"/>
              <a:t>reducir el déficit fiscal o hacerlo en una menor proporción.</a:t>
            </a:r>
            <a:r>
              <a:rPr lang="es-UY" sz="2400" dirty="0"/>
              <a:t/>
            </a:r>
            <a:br>
              <a:rPr lang="es-UY" sz="2400" dirty="0"/>
            </a:b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38142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UY" b="1" dirty="0"/>
              <a:t>Fundamentos</a:t>
            </a:r>
            <a:endParaRPr lang="es-UY" dirty="0"/>
          </a:p>
          <a:p>
            <a:r>
              <a:rPr lang="es-UY" dirty="0"/>
              <a:t>El país </a:t>
            </a:r>
            <a:r>
              <a:rPr lang="es-UY" dirty="0" smtClean="0"/>
              <a:t>está </a:t>
            </a:r>
            <a:r>
              <a:rPr lang="es-UY" dirty="0"/>
              <a:t>en condiciones de aumentar la carga tributaria a algunos sectores.</a:t>
            </a:r>
          </a:p>
          <a:p>
            <a:r>
              <a:rPr lang="es-UY" dirty="0" smtClean="0"/>
              <a:t>Por </a:t>
            </a:r>
            <a:r>
              <a:rPr lang="es-UY" dirty="0"/>
              <a:t>un lado el país tiene margen para el aumento de la presión tributaria que es del 31% sobre PBI (Argentina es cerca de 34, Brasil 37%) y por otro está muy mal distribuida, en especial en lo que se refiere al peso relativo de los impuestos al trabajo respecto al peso de los impuestos al capital.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200" b="1" dirty="0" smtClean="0"/>
              <a:t/>
            </a:r>
            <a:br>
              <a:rPr lang="es-UY" sz="3200" b="1" dirty="0" smtClean="0"/>
            </a:br>
            <a:r>
              <a:rPr lang="es-UY" sz="3200" b="1" dirty="0" smtClean="0"/>
              <a:t>Alternativas al dilema presupuestal</a:t>
            </a:r>
            <a:br>
              <a:rPr lang="es-UY" sz="3200" b="1" dirty="0" smtClean="0"/>
            </a:br>
            <a:r>
              <a:rPr lang="es-UY" sz="3200" b="1" dirty="0"/>
              <a:t>Aumento de impuestos</a:t>
            </a:r>
            <a:r>
              <a:rPr lang="es-UY" sz="2400" dirty="0"/>
              <a:t/>
            </a:r>
            <a:br>
              <a:rPr lang="es-UY" sz="2400" dirty="0"/>
            </a:b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40662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UY" b="1" dirty="0" smtClean="0"/>
              <a:t>Propuestas</a:t>
            </a:r>
            <a:r>
              <a:rPr lang="es-UY" dirty="0" smtClean="0"/>
              <a:t>; </a:t>
            </a:r>
            <a:r>
              <a:rPr lang="es-UY" b="1" dirty="0" smtClean="0"/>
              <a:t>a</a:t>
            </a:r>
            <a:r>
              <a:rPr lang="es-UY" b="1" dirty="0"/>
              <a:t>) Aumento de Impuesto al </a:t>
            </a:r>
            <a:r>
              <a:rPr lang="es-UY" b="1" dirty="0" smtClean="0"/>
              <a:t>Patrimonio</a:t>
            </a:r>
          </a:p>
          <a:p>
            <a:pPr marL="0" indent="0">
              <a:buNone/>
            </a:pPr>
            <a:endParaRPr lang="es-UY" dirty="0"/>
          </a:p>
          <a:p>
            <a:r>
              <a:rPr lang="es-UY" sz="3800" dirty="0" smtClean="0"/>
              <a:t>Hoy </a:t>
            </a:r>
            <a:r>
              <a:rPr lang="es-UY" sz="3800" dirty="0"/>
              <a:t>su recaudación </a:t>
            </a:r>
            <a:r>
              <a:rPr lang="es-UY" sz="3800" dirty="0" smtClean="0"/>
              <a:t>es </a:t>
            </a:r>
            <a:r>
              <a:rPr lang="es-UY" sz="3800" dirty="0"/>
              <a:t>sólo el 6% del total de impuestos y </a:t>
            </a:r>
            <a:r>
              <a:rPr lang="es-UY" sz="3800" dirty="0" smtClean="0"/>
              <a:t>en </a:t>
            </a:r>
            <a:r>
              <a:rPr lang="es-UY" sz="3800" dirty="0"/>
              <a:t>el caso </a:t>
            </a:r>
            <a:r>
              <a:rPr lang="es-UY" sz="3800" dirty="0" smtClean="0"/>
              <a:t>de </a:t>
            </a:r>
            <a:r>
              <a:rPr lang="es-UY" sz="3800" dirty="0"/>
              <a:t>personas físicas está prevista reducir la tasa de aportación </a:t>
            </a:r>
            <a:r>
              <a:rPr lang="es-UY" sz="3800" dirty="0" smtClean="0"/>
              <a:t>hasta </a:t>
            </a:r>
            <a:r>
              <a:rPr lang="es-UY" sz="3800" dirty="0"/>
              <a:t>llegar a 0,1% como tasa en 2020.</a:t>
            </a:r>
          </a:p>
          <a:p>
            <a:endParaRPr lang="es-UY" sz="3800" dirty="0" smtClean="0"/>
          </a:p>
          <a:p>
            <a:r>
              <a:rPr lang="es-UY" sz="3800" dirty="0" smtClean="0"/>
              <a:t>Se </a:t>
            </a:r>
            <a:r>
              <a:rPr lang="es-UY" sz="3800" dirty="0"/>
              <a:t>paga sobre aforos que están en general </a:t>
            </a:r>
            <a:r>
              <a:rPr lang="es-UY" sz="3800" dirty="0" smtClean="0"/>
              <a:t>subvaluados.</a:t>
            </a:r>
            <a:endParaRPr lang="es-UY" sz="3800" dirty="0"/>
          </a:p>
          <a:p>
            <a:endParaRPr lang="es-UY" sz="3800" dirty="0" smtClean="0"/>
          </a:p>
          <a:p>
            <a:r>
              <a:rPr lang="es-UY" sz="3800" dirty="0" smtClean="0"/>
              <a:t>Al </a:t>
            </a:r>
            <a:r>
              <a:rPr lang="es-UY" sz="3800" dirty="0"/>
              <a:t>mismo tiempo en el caso del patrimonio tierra el mínimo no imponible a partir del que se paga es muy </a:t>
            </a:r>
            <a:r>
              <a:rPr lang="es-UY" sz="3800" dirty="0" smtClean="0"/>
              <a:t>alto.</a:t>
            </a:r>
            <a:endParaRPr lang="es-UY" sz="3800" dirty="0"/>
          </a:p>
          <a:p>
            <a:pPr marL="0" indent="0">
              <a:buNone/>
            </a:pPr>
            <a:endParaRPr lang="es-UY" sz="3800" dirty="0" smtClean="0"/>
          </a:p>
          <a:p>
            <a:r>
              <a:rPr lang="es-UY" sz="3800" dirty="0" smtClean="0"/>
              <a:t>Finalmente </a:t>
            </a:r>
            <a:r>
              <a:rPr lang="es-UY" sz="3800" dirty="0"/>
              <a:t>el impuesto tiene muy amplias exoneraciones cuyo valor equivale a más del 100% de lo que recauda el impuesto.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/>
              <a:t>Alternativas al dilema presupuestal</a:t>
            </a:r>
            <a:br>
              <a:rPr lang="es-UY" sz="3200" b="1" dirty="0" smtClean="0"/>
            </a:br>
            <a:r>
              <a:rPr lang="es-UY" sz="3200" b="1" dirty="0"/>
              <a:t>Aumento de impuestos</a:t>
            </a:r>
            <a:endParaRPr lang="es-UY" sz="3200" dirty="0"/>
          </a:p>
        </p:txBody>
      </p:sp>
    </p:spTree>
    <p:extLst>
      <p:ext uri="{BB962C8B-B14F-4D97-AF65-F5344CB8AC3E}">
        <p14:creationId xmlns:p14="http://schemas.microsoft.com/office/powerpoint/2010/main" val="32426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UY" b="1" dirty="0" smtClean="0"/>
              <a:t>Propuestas</a:t>
            </a:r>
            <a:r>
              <a:rPr lang="es-UY" dirty="0" smtClean="0"/>
              <a:t>; </a:t>
            </a:r>
            <a:r>
              <a:rPr lang="es-UY" b="1" dirty="0" smtClean="0"/>
              <a:t>a) Aumento de Impuesto al Patrimonio</a:t>
            </a:r>
          </a:p>
          <a:p>
            <a:endParaRPr lang="es-UY" dirty="0" smtClean="0"/>
          </a:p>
          <a:p>
            <a:r>
              <a:rPr lang="es-UY" dirty="0" smtClean="0"/>
              <a:t>Detener la rebaja </a:t>
            </a:r>
            <a:r>
              <a:rPr lang="es-UY" dirty="0"/>
              <a:t>de la tasa del impuesto a</a:t>
            </a:r>
            <a:r>
              <a:rPr lang="es-UY" dirty="0" smtClean="0"/>
              <a:t> </a:t>
            </a:r>
            <a:r>
              <a:rPr lang="es-UY" dirty="0"/>
              <a:t>personas físicas</a:t>
            </a:r>
          </a:p>
          <a:p>
            <a:endParaRPr lang="es-UY" dirty="0" smtClean="0"/>
          </a:p>
          <a:p>
            <a:r>
              <a:rPr lang="es-UY" dirty="0" smtClean="0"/>
              <a:t>Aumentar </a:t>
            </a:r>
            <a:r>
              <a:rPr lang="es-UY" dirty="0"/>
              <a:t>la </a:t>
            </a:r>
            <a:r>
              <a:rPr lang="es-UY" dirty="0" smtClean="0"/>
              <a:t>tasa del impuesto.</a:t>
            </a:r>
            <a:endParaRPr lang="es-UY" dirty="0"/>
          </a:p>
          <a:p>
            <a:endParaRPr lang="es-UY" dirty="0" smtClean="0"/>
          </a:p>
          <a:p>
            <a:r>
              <a:rPr lang="es-UY" dirty="0" smtClean="0"/>
              <a:t>Actualizar </a:t>
            </a:r>
            <a:r>
              <a:rPr lang="es-UY" dirty="0"/>
              <a:t>los aforos sobre los que se paga el impuesto.</a:t>
            </a:r>
          </a:p>
          <a:p>
            <a:endParaRPr lang="es-UY" dirty="0" smtClean="0"/>
          </a:p>
          <a:p>
            <a:r>
              <a:rPr lang="es-UY" dirty="0" smtClean="0"/>
              <a:t>Incrementar </a:t>
            </a:r>
            <a:r>
              <a:rPr lang="es-UY" dirty="0"/>
              <a:t>el mínimo no imponible del patrimonio rural.</a:t>
            </a:r>
          </a:p>
          <a:p>
            <a:endParaRPr lang="es-UY" dirty="0" smtClean="0"/>
          </a:p>
          <a:p>
            <a:r>
              <a:rPr lang="es-UY" dirty="0" smtClean="0"/>
              <a:t>Analizar </a:t>
            </a:r>
            <a:r>
              <a:rPr lang="es-UY" dirty="0"/>
              <a:t>las exoneraciones del impuesto al Patrimonio.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/>
              <a:t>Alternativas al dilema presupuestal</a:t>
            </a:r>
            <a:br>
              <a:rPr lang="es-UY" sz="3200" b="1" dirty="0" smtClean="0"/>
            </a:br>
            <a:r>
              <a:rPr lang="es-UY" sz="3200" b="1" dirty="0" smtClean="0"/>
              <a:t>Aumento de impuestos</a:t>
            </a:r>
            <a:endParaRPr lang="es-UY" sz="3200" dirty="0"/>
          </a:p>
        </p:txBody>
      </p:sp>
    </p:spTree>
    <p:extLst>
      <p:ext uri="{BB962C8B-B14F-4D97-AF65-F5344CB8AC3E}">
        <p14:creationId xmlns:p14="http://schemas.microsoft.com/office/powerpoint/2010/main" val="30526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UY" b="1" dirty="0"/>
              <a:t>b) IRAE</a:t>
            </a:r>
            <a:endParaRPr lang="es-UY" dirty="0"/>
          </a:p>
          <a:p>
            <a:pPr marL="0" indent="0">
              <a:buNone/>
            </a:pPr>
            <a:r>
              <a:rPr lang="es-UY" dirty="0"/>
              <a:t> </a:t>
            </a:r>
          </a:p>
          <a:p>
            <a:r>
              <a:rPr lang="es-UY" dirty="0"/>
              <a:t>Aumento del 25 al 30% de la tasa de IRAE </a:t>
            </a:r>
          </a:p>
          <a:p>
            <a:pPr marL="0" indent="0">
              <a:buNone/>
            </a:pPr>
            <a:r>
              <a:rPr lang="es-UY" dirty="0"/>
              <a:t> </a:t>
            </a:r>
          </a:p>
          <a:p>
            <a:pPr marL="0" indent="0">
              <a:buNone/>
            </a:pPr>
            <a:r>
              <a:rPr lang="es-UY" b="1" dirty="0"/>
              <a:t>c</a:t>
            </a:r>
            <a:r>
              <a:rPr lang="es-UY" b="1" dirty="0" smtClean="0"/>
              <a:t>) IRPF </a:t>
            </a:r>
            <a:r>
              <a:rPr lang="es-UY" b="1" dirty="0"/>
              <a:t>Categoría I</a:t>
            </a:r>
            <a:endParaRPr lang="es-UY" dirty="0"/>
          </a:p>
          <a:p>
            <a:pPr marL="0" indent="0">
              <a:buNone/>
            </a:pPr>
            <a:r>
              <a:rPr lang="es-UY" dirty="0"/>
              <a:t> </a:t>
            </a:r>
          </a:p>
          <a:p>
            <a:r>
              <a:rPr lang="es-UY" dirty="0" smtClean="0"/>
              <a:t>Evaluar las </a:t>
            </a:r>
            <a:r>
              <a:rPr lang="es-UY" dirty="0"/>
              <a:t>tasas del IRPF categoría I (rentas del capital) </a:t>
            </a:r>
            <a:r>
              <a:rPr lang="es-UY" dirty="0" smtClean="0"/>
              <a:t>y </a:t>
            </a:r>
            <a:r>
              <a:rPr lang="es-UY" dirty="0"/>
              <a:t>darle </a:t>
            </a:r>
            <a:r>
              <a:rPr lang="es-UY" dirty="0" err="1"/>
              <a:t>progresionalidad</a:t>
            </a:r>
            <a:r>
              <a:rPr lang="es-UY" dirty="0"/>
              <a:t> al impuesto.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b="1" dirty="0" smtClean="0"/>
              <a:t>Alternativas al dilema presupuestal</a:t>
            </a:r>
            <a:br>
              <a:rPr lang="es-UY" sz="3200" b="1" dirty="0" smtClean="0"/>
            </a:br>
            <a:r>
              <a:rPr lang="es-UY" sz="3200" b="1" dirty="0" smtClean="0"/>
              <a:t>Aumento de impuestos</a:t>
            </a:r>
            <a:endParaRPr lang="es-UY" sz="3200" dirty="0"/>
          </a:p>
        </p:txBody>
      </p:sp>
    </p:spTree>
    <p:extLst>
      <p:ext uri="{BB962C8B-B14F-4D97-AF65-F5344CB8AC3E}">
        <p14:creationId xmlns:p14="http://schemas.microsoft.com/office/powerpoint/2010/main" val="21332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En un documento anterior planteábamos el uso de reservas para contribuir al dilema presupuestal.</a:t>
            </a:r>
            <a:endParaRPr lang="es-UY" dirty="0"/>
          </a:p>
          <a:p>
            <a:endParaRPr lang="es-UY" dirty="0" smtClean="0"/>
          </a:p>
          <a:p>
            <a:r>
              <a:rPr lang="es-UY" dirty="0" smtClean="0"/>
              <a:t>La </a:t>
            </a:r>
            <a:r>
              <a:rPr lang="es-UY" dirty="0"/>
              <a:t>dotación actual de reservas y los indicadores financieros del país posibilitan esta </a:t>
            </a:r>
            <a:r>
              <a:rPr lang="es-UY" dirty="0" smtClean="0"/>
              <a:t>solución de dedicar </a:t>
            </a:r>
            <a:r>
              <a:rPr lang="es-UY" dirty="0"/>
              <a:t>un porcentaje de las reservas para realizar inversiones por única vez y reducir la brecha existente en el dilema presupuestal.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/>
              <a:t>EL USO DE LAS RESERVAS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5948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Proponemos analizar </a:t>
            </a:r>
            <a:r>
              <a:rPr lang="es-UY" dirty="0"/>
              <a:t>las exoneraciones en el marco de la ley de inversiones, la ley de zonas francas, y un </a:t>
            </a:r>
            <a:r>
              <a:rPr lang="es-UY" dirty="0" smtClean="0"/>
              <a:t>sin número </a:t>
            </a:r>
            <a:r>
              <a:rPr lang="es-UY" dirty="0"/>
              <a:t>adicional de exoneraciones.</a:t>
            </a:r>
          </a:p>
          <a:p>
            <a:r>
              <a:rPr lang="es-UY" dirty="0"/>
              <a:t>El volumen de recursos que se pierden por exoneraciones al capital (IRAE, Patrimonio e IRPF al capital) es aproximadamente de 1.400 millones de </a:t>
            </a:r>
            <a:r>
              <a:rPr lang="es-UY" dirty="0" smtClean="0"/>
              <a:t>dólares.</a:t>
            </a: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/>
              <a:t>EXONERACIONES TRIBUTARIAS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24842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/>
              <a:t>Actualizar un documento del Instituto Cuesta Duarte elaborado en relación al Presupuesto quinquenal y la rendición del año </a:t>
            </a:r>
            <a:r>
              <a:rPr lang="es-UY" dirty="0" smtClean="0"/>
              <a:t>pasado que, mostraban la brecha </a:t>
            </a:r>
            <a:r>
              <a:rPr lang="es-UY" dirty="0"/>
              <a:t>que </a:t>
            </a:r>
            <a:r>
              <a:rPr lang="es-UY" dirty="0" smtClean="0"/>
              <a:t>existía </a:t>
            </a:r>
            <a:r>
              <a:rPr lang="es-UY" dirty="0"/>
              <a:t>entre la cuantificación de los gastos sociales y laborales comprometidos y los recursos disponibles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/>
              <a:t>OBJETIVOS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26083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564904"/>
            <a:ext cx="7920880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/>
              <a:t>EXONERACIONES TRIBUTARIAS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5593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UY" dirty="0"/>
              <a:t>En todos los rubros sociales y laborales el gasto de esos tres años está congelado y </a:t>
            </a:r>
            <a:r>
              <a:rPr lang="es-UY" dirty="0" smtClean="0"/>
              <a:t>deberán </a:t>
            </a:r>
            <a:r>
              <a:rPr lang="es-UY" dirty="0"/>
              <a:t>votarse los </a:t>
            </a:r>
            <a:r>
              <a:rPr lang="es-UY" dirty="0" smtClean="0"/>
              <a:t>incrementos.</a:t>
            </a:r>
          </a:p>
          <a:p>
            <a:endParaRPr lang="es-UY" dirty="0" smtClean="0"/>
          </a:p>
          <a:p>
            <a:r>
              <a:rPr lang="es-UY" dirty="0"/>
              <a:t>En la medida que los aumentos dispuestos para estos compromisos sociales han sido muy bajos en 2016 y 2017 (el gasto educativo pasó de 4,51 a 4,91% del PBI), los aumentos de los tres años restantes deben incrementar sensiblemente el ritmo de crecimiento. </a:t>
            </a:r>
          </a:p>
          <a:p>
            <a:endParaRPr lang="es-UY" dirty="0"/>
          </a:p>
          <a:p>
            <a:r>
              <a:rPr lang="es-UY" dirty="0"/>
              <a:t>Al mismo tiempo dicho aumento presupuestal para los dos años fue reducido por el abatimiento del gasto realizado para el año 2017 en la última rendición de cuentas y que afectó a la salud y a la educación principalmente.</a:t>
            </a:r>
          </a:p>
          <a:p>
            <a:endParaRPr lang="es-UY" dirty="0"/>
          </a:p>
          <a:p>
            <a:endParaRPr lang="es-UY" dirty="0" smtClean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/>
              <a:t>Estado de Situación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573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/>
              <a:t>6% de PBI para educación</a:t>
            </a:r>
          </a:p>
          <a:p>
            <a:endParaRPr lang="es-UY" dirty="0" smtClean="0"/>
          </a:p>
          <a:p>
            <a:r>
              <a:rPr lang="es-UY" dirty="0" smtClean="0"/>
              <a:t>1</a:t>
            </a:r>
            <a:r>
              <a:rPr lang="es-UY" dirty="0"/>
              <a:t>% de PBI para I + D</a:t>
            </a:r>
          </a:p>
          <a:p>
            <a:endParaRPr lang="es-UY" dirty="0" smtClean="0"/>
          </a:p>
          <a:p>
            <a:r>
              <a:rPr lang="es-UY" dirty="0" smtClean="0"/>
              <a:t>Igualación </a:t>
            </a:r>
            <a:r>
              <a:rPr lang="es-UY" dirty="0"/>
              <a:t>del gasto de ASSE por persona al de las mutuales</a:t>
            </a:r>
          </a:p>
          <a:p>
            <a:endParaRPr lang="es-UY" dirty="0" smtClean="0"/>
          </a:p>
          <a:p>
            <a:r>
              <a:rPr lang="es-UY" dirty="0" smtClean="0"/>
              <a:t>Primera </a:t>
            </a:r>
            <a:r>
              <a:rPr lang="es-UY" dirty="0"/>
              <a:t>etapa del sistema de </a:t>
            </a:r>
            <a:r>
              <a:rPr lang="es-UY" dirty="0" smtClean="0"/>
              <a:t>cuidados</a:t>
            </a: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Los </a:t>
            </a:r>
            <a:r>
              <a:rPr lang="es-UY" b="1" dirty="0"/>
              <a:t>compromisos sociales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26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Los 1.o00 </a:t>
            </a:r>
            <a:r>
              <a:rPr lang="es-UY" dirty="0" smtClean="0"/>
              <a:t>millones de dólares (en sus componente 2018 a 20120) de vivienda incluidos en el compromiso de inversiones presupuestales del plan quinquenal de </a:t>
            </a:r>
            <a:r>
              <a:rPr lang="es-UY" dirty="0" smtClean="0"/>
              <a:t>vivienda</a:t>
            </a:r>
            <a:endParaRPr lang="es-UY" dirty="0" smtClean="0"/>
          </a:p>
          <a:p>
            <a:r>
              <a:rPr lang="es-UY" dirty="0" smtClean="0"/>
              <a:t>Mejora </a:t>
            </a:r>
            <a:r>
              <a:rPr lang="es-UY" dirty="0"/>
              <a:t>de las transferencias monetarias para los sectores más críticos y nivelación en una única AFAM con aumento del tope</a:t>
            </a:r>
            <a:r>
              <a:rPr lang="es-UY" dirty="0" smtClean="0"/>
              <a:t>.</a:t>
            </a:r>
          </a:p>
          <a:p>
            <a:r>
              <a:rPr lang="es-UY" dirty="0" smtClean="0"/>
              <a:t>Salario Vacacional para los trabajadores de Administración Central y Organismos del 220.</a:t>
            </a:r>
            <a:endParaRPr lang="es-UY" dirty="0"/>
          </a:p>
          <a:p>
            <a:endParaRPr lang="es-UY" dirty="0" smtClean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Los </a:t>
            </a:r>
            <a:r>
              <a:rPr lang="es-UY" b="1" dirty="0"/>
              <a:t>compromisos sociales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759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Similar impacto de los intereses de la deuda pública en el período 2018  -  2020</a:t>
            </a:r>
          </a:p>
          <a:p>
            <a:endParaRPr lang="es-UY" dirty="0" smtClean="0"/>
          </a:p>
          <a:p>
            <a:r>
              <a:rPr lang="es-UY" dirty="0" smtClean="0"/>
              <a:t>Similar </a:t>
            </a:r>
            <a:r>
              <a:rPr lang="es-UY" dirty="0"/>
              <a:t>impacto de las transferencias a la seguridad social 2018  --  2020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>Factores Permanentes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991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/>
              <a:t>Con estos supuestos los números de 2020 serán de:</a:t>
            </a:r>
          </a:p>
          <a:p>
            <a:pPr marL="0" indent="0">
              <a:buNone/>
            </a:pPr>
            <a:endParaRPr lang="es-UY" dirty="0"/>
          </a:p>
          <a:p>
            <a:r>
              <a:rPr lang="es-UY" dirty="0"/>
              <a:t>PBI en miles de pesos 2020     2.356.983.654 </a:t>
            </a:r>
          </a:p>
          <a:p>
            <a:endParaRPr lang="es-UY" dirty="0" smtClean="0"/>
          </a:p>
          <a:p>
            <a:r>
              <a:rPr lang="es-UY" dirty="0" smtClean="0"/>
              <a:t>PBI </a:t>
            </a:r>
            <a:r>
              <a:rPr lang="es-UY" dirty="0"/>
              <a:t>en miles de dólares            </a:t>
            </a:r>
            <a:r>
              <a:rPr lang="es-UY" dirty="0" smtClean="0"/>
              <a:t>59,690,733</a:t>
            </a:r>
          </a:p>
          <a:p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Modelo </a:t>
            </a:r>
            <a:r>
              <a:rPr lang="es-UY" b="1" dirty="0"/>
              <a:t>de simulación: Resultados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984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UY" dirty="0"/>
              <a:t>Aumento inercial del gasto público: </a:t>
            </a: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	1.005.millones </a:t>
            </a:r>
            <a:r>
              <a:rPr lang="es-UY" dirty="0"/>
              <a:t>de dólares (positivo)</a:t>
            </a:r>
          </a:p>
          <a:p>
            <a:endParaRPr lang="es-UY" dirty="0" smtClean="0"/>
          </a:p>
          <a:p>
            <a:r>
              <a:rPr lang="es-UY" dirty="0" smtClean="0"/>
              <a:t>Reducción </a:t>
            </a:r>
            <a:r>
              <a:rPr lang="es-UY" dirty="0"/>
              <a:t>de 1 punto déficit fiscal: </a:t>
            </a: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	500 </a:t>
            </a:r>
            <a:r>
              <a:rPr lang="es-UY" dirty="0"/>
              <a:t>millones de dólares (negativo)</a:t>
            </a:r>
          </a:p>
          <a:p>
            <a:endParaRPr lang="es-UY" dirty="0" smtClean="0"/>
          </a:p>
          <a:p>
            <a:r>
              <a:rPr lang="es-UY" dirty="0" smtClean="0"/>
              <a:t>Gastos </a:t>
            </a:r>
            <a:r>
              <a:rPr lang="es-UY" dirty="0"/>
              <a:t>sociales incrementales </a:t>
            </a: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	1.989 </a:t>
            </a:r>
            <a:r>
              <a:rPr lang="es-UY" dirty="0"/>
              <a:t>millones de dólares. (negativo)</a:t>
            </a:r>
          </a:p>
          <a:p>
            <a:endParaRPr lang="es-UY" dirty="0" smtClean="0"/>
          </a:p>
          <a:p>
            <a:r>
              <a:rPr lang="es-UY" dirty="0" smtClean="0"/>
              <a:t>Salario </a:t>
            </a:r>
            <a:r>
              <a:rPr lang="es-UY" dirty="0"/>
              <a:t>vacacional para organismos de </a:t>
            </a:r>
            <a:r>
              <a:rPr lang="es-UY" dirty="0" err="1"/>
              <a:t>Adm</a:t>
            </a:r>
            <a:r>
              <a:rPr lang="es-UY" dirty="0"/>
              <a:t>. Central y 220: </a:t>
            </a:r>
            <a:r>
              <a:rPr lang="es-UY" dirty="0" smtClean="0"/>
              <a:t>	320 </a:t>
            </a:r>
            <a:r>
              <a:rPr lang="es-UY" dirty="0"/>
              <a:t>millones de dólares. (negativo)</a:t>
            </a:r>
          </a:p>
          <a:p>
            <a:pPr marL="0" indent="0">
              <a:buNone/>
            </a:pPr>
            <a:endParaRPr lang="es-UY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Modelo </a:t>
            </a:r>
            <a:r>
              <a:rPr lang="es-UY" b="1" dirty="0"/>
              <a:t>de simulación: Resultados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551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UY" dirty="0"/>
              <a:t>Dilema Presupuestal: </a:t>
            </a: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1.804 </a:t>
            </a:r>
            <a:r>
              <a:rPr lang="es-UY" dirty="0"/>
              <a:t>millones de dólares a 2020.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Dato:</a:t>
            </a:r>
            <a:r>
              <a:rPr lang="es-UY" dirty="0"/>
              <a:t> </a:t>
            </a: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Como </a:t>
            </a:r>
            <a:r>
              <a:rPr lang="es-UY" dirty="0"/>
              <a:t>los presupuestos de 2018 a 2020 están congelados de no aprobarse la rendición de cuentas, no habrá aumento presupuestal por tres años, salvo los ajustes por inflación de los salarios  y algunos otros aumentos menores previstos.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DILEMA PRESUPUESTAL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9894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</TotalTime>
  <Words>948</Words>
  <Application>Microsoft Office PowerPoint</Application>
  <PresentationFormat>Presentación en pantalla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Forma de onda</vt:lpstr>
      <vt:lpstr>EL DILEMA PRESUPUESTAL 2018  --  2020</vt:lpstr>
      <vt:lpstr>OBJETIVOS</vt:lpstr>
      <vt:lpstr>Estado de Situación </vt:lpstr>
      <vt:lpstr> Los compromisos sociales </vt:lpstr>
      <vt:lpstr> Los compromisos sociales </vt:lpstr>
      <vt:lpstr> Factores Permanentes</vt:lpstr>
      <vt:lpstr> Modelo de simulación: Resultados </vt:lpstr>
      <vt:lpstr> Modelo de simulación: Resultados </vt:lpstr>
      <vt:lpstr>DILEMA PRESUPUESTAL</vt:lpstr>
      <vt:lpstr>DILEMA PRESUPUESTAL</vt:lpstr>
      <vt:lpstr>DILEMA PRESUPUESTAL</vt:lpstr>
      <vt:lpstr>Alternativas al dilema presupuestal Redistribución de Gastos</vt:lpstr>
      <vt:lpstr> Alternativas al dilema presupuestal  No reducir el déficit fiscal o hacerlo en una menor proporción. </vt:lpstr>
      <vt:lpstr> Alternativas al dilema presupuestal Aumento de impuestos </vt:lpstr>
      <vt:lpstr>Alternativas al dilema presupuestal Aumento de impuestos</vt:lpstr>
      <vt:lpstr>Alternativas al dilema presupuestal Aumento de impuestos</vt:lpstr>
      <vt:lpstr>Alternativas al dilema presupuestal Aumento de impuestos</vt:lpstr>
      <vt:lpstr>EL USO DE LAS RESERVAS</vt:lpstr>
      <vt:lpstr>EXONERACIONES TRIBUTARIAS</vt:lpstr>
      <vt:lpstr>EXONERACIONES TRIBUTARIAS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Ali-Dani</dc:creator>
  <cp:lastModifiedBy>ExpeUEW7</cp:lastModifiedBy>
  <cp:revision>21</cp:revision>
  <cp:lastPrinted>2017-05-12T19:14:15Z</cp:lastPrinted>
  <dcterms:created xsi:type="dcterms:W3CDTF">2017-05-04T13:34:53Z</dcterms:created>
  <dcterms:modified xsi:type="dcterms:W3CDTF">2017-05-16T21:09:28Z</dcterms:modified>
</cp:coreProperties>
</file>